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1" r:id="rId2"/>
    <p:sldId id="330" r:id="rId3"/>
    <p:sldId id="332" r:id="rId4"/>
    <p:sldId id="331" r:id="rId5"/>
    <p:sldId id="322" r:id="rId6"/>
    <p:sldId id="325" r:id="rId7"/>
    <p:sldId id="315" r:id="rId8"/>
    <p:sldId id="316" r:id="rId9"/>
    <p:sldId id="323" r:id="rId10"/>
    <p:sldId id="320" r:id="rId11"/>
    <p:sldId id="270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FD"/>
    <a:srgbClr val="E6EDF6"/>
    <a:srgbClr val="C5C6FB"/>
    <a:srgbClr val="0000CC"/>
    <a:srgbClr val="F9FCCC"/>
    <a:srgbClr val="FBFDDF"/>
    <a:srgbClr val="E7EBC3"/>
    <a:srgbClr val="F79646"/>
    <a:srgbClr val="251C30"/>
    <a:srgbClr val="4737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29" autoAdjust="0"/>
    <p:restoredTop sz="94660"/>
  </p:normalViewPr>
  <p:slideViewPr>
    <p:cSldViewPr>
      <p:cViewPr>
        <p:scale>
          <a:sx n="70" d="100"/>
          <a:sy n="70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922862284742581"/>
          <c:y val="0.20550244393329531"/>
          <c:w val="0.72784553122748663"/>
          <c:h val="0.632262016005367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ln w="19050">
              <a:solidFill>
                <a:prstClr val="white"/>
              </a:solidFill>
            </a:ln>
          </c:spPr>
          <c:explosion val="13"/>
          <c:dPt>
            <c:idx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prstClr val="white"/>
                </a:solidFill>
              </a:ln>
            </c:spPr>
          </c:dPt>
          <c:dPt>
            <c:idx val="1"/>
            <c:explosion val="27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prstClr val="white"/>
                </a:solidFill>
              </a:ln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prstClr val="white"/>
                </a:solidFill>
              </a:ln>
            </c:spPr>
          </c:dPt>
          <c:dLbls>
            <c:dLbl>
              <c:idx val="0"/>
              <c:layout>
                <c:manualLayout>
                  <c:x val="7.0881333319174388E-3"/>
                  <c:y val="-5.464239589939355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0331601745810975E-2"/>
                  <c:y val="6.871753798063902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2.4669329855355651E-2"/>
                  <c:y val="-4.302849415181562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3.0421846385242737E-3"/>
                  <c:y val="0.24422479680957976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1686980077250496E-2"/>
                  <c:y val="-2.099964184038051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Iгр.</c:v>
                </c:pt>
                <c:pt idx="1">
                  <c:v>II гр.</c:v>
                </c:pt>
                <c:pt idx="2">
                  <c:v>III гр.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227</c:v>
                </c:pt>
                <c:pt idx="2">
                  <c:v>287</c:v>
                </c:pt>
              </c:numCache>
            </c:numRef>
          </c:val>
        </c:ser>
      </c:pie3DChart>
    </c:plotArea>
    <c:plotVisOnly val="1"/>
    <c:dispBlanksAs val="zero"/>
  </c:chart>
  <c:spPr>
    <a:solidFill>
      <a:schemeClr val="bg1"/>
    </a:solidFill>
    <a:ln>
      <a:solidFill>
        <a:schemeClr val="accent1"/>
      </a:solidFill>
    </a:ln>
    <a:effectLst>
      <a:outerShdw blurRad="50800" dist="38100" dir="5400000" algn="ctr" rotWithShape="0">
        <a:srgbClr val="4F81BD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8195227682843764E-2"/>
          <c:y val="3.7167698514958832E-2"/>
          <c:w val="0.51520299150307169"/>
          <c:h val="0.395151886462615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Проверено работодателей, ед.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</c:v>
                </c:pt>
                <c:pt idx="1">
                  <c:v>на 01.08.2015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Выдано предписаний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</c:v>
                </c:pt>
                <c:pt idx="1">
                  <c:v>на 01.08.2015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Составлено административных протоколов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</c:v>
                </c:pt>
                <c:pt idx="1">
                  <c:v>на 01.08.2015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hape val="box"/>
        <c:axId val="118569600"/>
        <c:axId val="118583680"/>
        <c:axId val="0"/>
      </c:bar3DChart>
      <c:catAx>
        <c:axId val="118569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583680"/>
        <c:crosses val="autoZero"/>
        <c:auto val="1"/>
        <c:lblAlgn val="ctr"/>
        <c:lblOffset val="100"/>
      </c:catAx>
      <c:valAx>
        <c:axId val="118583680"/>
        <c:scaling>
          <c:orientation val="minMax"/>
          <c:max val="6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569600"/>
        <c:crosses val="autoZero"/>
        <c:crossBetween val="between"/>
        <c:majorUnit val="15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68849530651403001"/>
          <c:y val="0.13796061333565532"/>
          <c:w val="0.31150467408383287"/>
          <c:h val="0.46690679512217448"/>
        </c:manualLayout>
      </c:layout>
      <c:txPr>
        <a:bodyPr/>
        <a:lstStyle/>
        <a:p>
          <a:pPr>
            <a:lnSpc>
              <a:spcPct val="100000"/>
            </a:lnSpc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1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обратилось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567231932878971E-2"/>
                  <c:y val="-1.28462578572694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511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3403391597274253E-3"/>
                  <c:y val="3.059584130218575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</c:v>
                </c:pt>
                <c:pt idx="1">
                  <c:v>на 01.08.2015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511</c:v>
                </c:pt>
                <c:pt idx="1">
                  <c:v>660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9.34033915972742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277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2268927731516177E-3"/>
                  <c:y val="2.002499905148403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281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</c:v>
                </c:pt>
                <c:pt idx="1">
                  <c:v>на 01.08.2015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277</c:v>
                </c:pt>
                <c:pt idx="1">
                  <c:v>281</c:v>
                </c:pt>
              </c:numCache>
            </c:numRef>
          </c:val>
        </c:ser>
        <c:gapWidth val="277"/>
        <c:gapDepth val="224"/>
        <c:shape val="cylinder"/>
        <c:axId val="116987008"/>
        <c:axId val="116988544"/>
        <c:axId val="0"/>
      </c:bar3DChart>
      <c:catAx>
        <c:axId val="116987008"/>
        <c:scaling>
          <c:orientation val="minMax"/>
        </c:scaling>
        <c:axPos val="b"/>
        <c:tickLblPos val="nextTo"/>
        <c:crossAx val="116988544"/>
        <c:crosses val="autoZero"/>
        <c:auto val="1"/>
        <c:lblAlgn val="ctr"/>
        <c:lblOffset val="100"/>
      </c:catAx>
      <c:valAx>
        <c:axId val="11698854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9870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effectLst>
      <a:outerShdw blurRad="50800" dist="38100" dir="5400000" algn="t" rotWithShape="0">
        <a:schemeClr val="accent1">
          <a:lumMod val="60000"/>
          <a:lumOff val="4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 u="sng">
                <a:latin typeface="Arial" pitchFamily="34" charset="0"/>
                <a:cs typeface="Arial" pitchFamily="34" charset="0"/>
              </a:defRPr>
            </a:pPr>
            <a:r>
              <a:rPr lang="ru-RU" dirty="0"/>
              <a:t>Обратилось </a:t>
            </a:r>
            <a:r>
              <a:rPr lang="ru-RU" dirty="0" smtClean="0"/>
              <a:t>- 511 чел.</a:t>
            </a:r>
            <a:endParaRPr lang="ru-RU" dirty="0"/>
          </a:p>
        </c:rich>
      </c:tx>
      <c:layout>
        <c:manualLayout>
          <c:xMode val="edge"/>
          <c:yMode val="edge"/>
          <c:x val="9.6078258368675742E-2"/>
          <c:y val="3.23230060904688E-2"/>
        </c:manualLayout>
      </c:layout>
    </c:title>
    <c:plotArea>
      <c:layout>
        <c:manualLayout>
          <c:layoutTarget val="inner"/>
          <c:xMode val="edge"/>
          <c:yMode val="edge"/>
          <c:x val="0.12127739539208485"/>
          <c:y val="0.24461728627578741"/>
          <c:w val="0.60228334171819897"/>
          <c:h val="0.60227516634471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Обратилось 1255 инвалидов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explosion val="10"/>
          <c:dPt>
            <c:idx val="0"/>
            <c:spPr>
              <a:solidFill>
                <a:schemeClr val="tx2"/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2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3.8628401051061238E-2"/>
                  <c:y val="-1.3296123699550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3158549513017107"/>
                  <c:y val="-0.15852483229789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1877358277063894"/>
                  <c:y val="0.109879556504602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540</c:v>
                </c:pt>
                <c:pt idx="2">
                  <c:v>670</c:v>
                </c:pt>
              </c:numCache>
            </c:numRef>
          </c:val>
        </c:ser>
        <c:firstSliceAng val="3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 u="sng">
                <a:latin typeface="Arial" pitchFamily="34" charset="0"/>
                <a:cs typeface="Arial" pitchFamily="34" charset="0"/>
              </a:defRPr>
            </a:pPr>
            <a:r>
              <a:rPr lang="ru-RU" dirty="0"/>
              <a:t>Трудоустроено </a:t>
            </a:r>
            <a:r>
              <a:rPr lang="ru-RU" dirty="0" smtClean="0"/>
              <a:t>- 277 чел.</a:t>
            </a:r>
            <a:endParaRPr lang="ru-RU" dirty="0"/>
          </a:p>
        </c:rich>
      </c:tx>
      <c:layout>
        <c:manualLayout>
          <c:xMode val="edge"/>
          <c:yMode val="edge"/>
          <c:x val="4.7766050436898175E-2"/>
          <c:y val="2.6666480024636747E-2"/>
        </c:manualLayout>
      </c:layout>
    </c:title>
    <c:plotArea>
      <c:layout>
        <c:manualLayout>
          <c:layoutTarget val="inner"/>
          <c:xMode val="edge"/>
          <c:yMode val="edge"/>
          <c:x val="6.3568408970015963E-2"/>
          <c:y val="0.22577759735714886"/>
          <c:w val="0.52425632757652452"/>
          <c:h val="0.445617878440045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Трудоустроено 277 чел.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</c:spPr>
          <c:dPt>
            <c:idx val="0"/>
            <c:spPr>
              <a:solidFill>
                <a:srgbClr val="1F497D"/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1"/>
            <c:explosion val="16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2"/>
            <c:explosion val="18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3.0462978886787038E-2"/>
                  <c:y val="-3.59353777422594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1632965113110252"/>
                  <c:y val="-6.1143229093759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530235157150342"/>
                  <c:y val="-2.26794563117668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55</c:v>
                </c:pt>
                <c:pt idx="2">
                  <c:v>192</c:v>
                </c:pt>
              </c:numCache>
            </c:numRef>
          </c:val>
        </c:ser>
        <c:firstSliceAng val="50"/>
      </c:pieChart>
    </c:plotArea>
    <c:legend>
      <c:legendPos val="b"/>
      <c:layout>
        <c:manualLayout>
          <c:xMode val="edge"/>
          <c:yMode val="edge"/>
          <c:x val="0.16050569211130741"/>
          <c:y val="0.67708082533105662"/>
          <c:w val="0.82710452806830992"/>
          <c:h val="0.24736414793247388"/>
        </c:manualLayout>
      </c:layout>
      <c:txPr>
        <a:bodyPr/>
        <a:lstStyle/>
        <a:p>
          <a:pPr>
            <a:lnSpc>
              <a:spcPct val="80000"/>
            </a:lnSpc>
            <a:defRPr sz="15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 u="sng">
                <a:latin typeface="Arial" pitchFamily="34" charset="0"/>
                <a:cs typeface="Arial" pitchFamily="34" charset="0"/>
              </a:defRPr>
            </a:pPr>
            <a:r>
              <a:rPr lang="ru-RU" dirty="0"/>
              <a:t>Обратилось </a:t>
            </a:r>
            <a:r>
              <a:rPr lang="ru-RU" dirty="0" smtClean="0"/>
              <a:t>- 660 чел.</a:t>
            </a:r>
            <a:endParaRPr lang="ru-RU" dirty="0"/>
          </a:p>
        </c:rich>
      </c:tx>
      <c:layout>
        <c:manualLayout>
          <c:xMode val="edge"/>
          <c:yMode val="edge"/>
          <c:x val="0.10783616635188703"/>
          <c:y val="0"/>
        </c:manualLayout>
      </c:layout>
    </c:title>
    <c:plotArea>
      <c:layout>
        <c:manualLayout>
          <c:layoutTarget val="inner"/>
          <c:xMode val="edge"/>
          <c:yMode val="edge"/>
          <c:x val="0.12127739539208485"/>
          <c:y val="0.24461728627578741"/>
          <c:w val="0.60228334171819897"/>
          <c:h val="0.602275166344711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Обратилось 660 инвалидов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explosion val="10"/>
          <c:dPt>
            <c:idx val="0"/>
            <c:spPr>
              <a:solidFill>
                <a:schemeClr val="tx2"/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2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3.8628401051061238E-2"/>
                  <c:y val="-1.32961236995505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1326493073096702"/>
                  <c:y val="-0.126201826207425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4360825736343771"/>
                  <c:y val="9.37180534593676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257</c:v>
                </c:pt>
                <c:pt idx="2">
                  <c:v>378</c:v>
                </c:pt>
              </c:numCache>
            </c:numRef>
          </c:val>
        </c:ser>
        <c:firstSliceAng val="3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 u="sng">
                <a:latin typeface="Arial" pitchFamily="34" charset="0"/>
                <a:cs typeface="Arial" pitchFamily="34" charset="0"/>
              </a:defRPr>
            </a:pPr>
            <a:r>
              <a:rPr lang="ru-RU" dirty="0" smtClean="0"/>
              <a:t>Трудоустроено -  281 чел.</a:t>
            </a:r>
            <a:endParaRPr lang="ru-RU" dirty="0"/>
          </a:p>
        </c:rich>
      </c:tx>
      <c:layout>
        <c:manualLayout>
          <c:xMode val="edge"/>
          <c:yMode val="edge"/>
          <c:x val="5.8564071112280104E-2"/>
          <c:y val="3.9999720036955122E-2"/>
        </c:manualLayout>
      </c:layout>
    </c:title>
    <c:plotArea>
      <c:layout>
        <c:manualLayout>
          <c:layoutTarget val="inner"/>
          <c:xMode val="edge"/>
          <c:yMode val="edge"/>
          <c:x val="6.3568408970015963E-2"/>
          <c:y val="0.22577759735714886"/>
          <c:w val="0.52425632757652452"/>
          <c:h val="0.445617878440045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 281 инвалид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</c:spPr>
          <c:dPt>
            <c:idx val="0"/>
            <c:spPr>
              <a:solidFill>
                <a:srgbClr val="1F497D"/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1"/>
            <c:explosion val="16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Pt>
            <c:idx val="2"/>
            <c:explosion val="18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3.0462978886787048E-2"/>
                  <c:y val="-3.5935377742259515E-2"/>
                </c:manualLayout>
              </c:layout>
              <c:showPercent val="1"/>
            </c:dLbl>
            <c:dLbl>
              <c:idx val="1"/>
              <c:layout>
                <c:manualLayout>
                  <c:x val="-0.12521358701755131"/>
                  <c:y val="-8.7809709118396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814907943868983"/>
                  <c:y val="-3.1568282986645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76</c:v>
                </c:pt>
                <c:pt idx="2">
                  <c:v>188</c:v>
                </c:pt>
              </c:numCache>
            </c:numRef>
          </c:val>
        </c:ser>
        <c:firstSliceAng val="50"/>
      </c:pieChart>
    </c:plotArea>
    <c:legend>
      <c:legendPos val="b"/>
      <c:layout>
        <c:manualLayout>
          <c:xMode val="edge"/>
          <c:yMode val="edge"/>
          <c:x val="0"/>
          <c:y val="0.70819171869313502"/>
          <c:w val="0.89549262100129456"/>
          <c:h val="0.24736414793247397"/>
        </c:manualLayout>
      </c:layout>
      <c:txPr>
        <a:bodyPr/>
        <a:lstStyle/>
        <a:p>
          <a:pPr>
            <a:lnSpc>
              <a:spcPct val="80000"/>
            </a:lnSpc>
            <a:defRPr sz="15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14311146412544551"/>
          <c:y val="5.3051225086389597E-4"/>
          <c:w val="0.49111024011497217"/>
          <c:h val="0.54349638668208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экономической деятельности</c:v>
                </c:pt>
              </c:strCache>
            </c:strRef>
          </c:tx>
          <c:explosion val="13"/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2023806190916201E-2"/>
                  <c:y val="-2.2159613392570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35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3.2855163118468492E-2"/>
                  <c:y val="-3.568275256322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5.7260676884769495E-3"/>
                  <c:y val="1.32781447207942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2.5446641043382312E-4"/>
                  <c:y val="-1.1021769007088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2.5371650942075815E-4"/>
                  <c:y val="-9.83965638923732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3.3441085776677655E-2"/>
                  <c:y val="-1.41648765049580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5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Лист1!$A$2:$A$7</c:f>
              <c:strCache>
                <c:ptCount val="6"/>
                <c:pt idx="0">
                  <c:v>Обрабатывающее производство</c:v>
                </c:pt>
                <c:pt idx="1">
                  <c:v>Оптовая и розничная торговля</c:v>
                </c:pt>
                <c:pt idx="2">
                  <c:v>Транспорт и связь</c:v>
                </c:pt>
                <c:pt idx="3">
                  <c:v>Гостинечная и ресторанная  сфера</c:v>
                </c:pt>
                <c:pt idx="4">
                  <c:v>Образование</c:v>
                </c:pt>
                <c:pt idx="5">
                  <c:v>Иные виды эк. деятельности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3</c:v>
                </c:pt>
                <c:pt idx="5">
                  <c:v>30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4.8745065651334005E-2"/>
          <c:y val="0.52405941390095478"/>
          <c:w val="0.79068246862381963"/>
          <c:h val="0.41608843530090062"/>
        </c:manualLayout>
      </c:layout>
      <c:txPr>
        <a:bodyPr/>
        <a:lstStyle/>
        <a:p>
          <a:pPr>
            <a:lnSpc>
              <a:spcPct val="80000"/>
            </a:lnSpc>
            <a:defRPr sz="1500">
              <a:latin typeface="Arial" pitchFamily="34" charset="0"/>
              <a:ea typeface="Arial Unicode MS" pitchFamily="34" charset="-128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74463345838356"/>
          <c:y val="2.1621470290246008E-2"/>
          <c:w val="0.56131125066491261"/>
          <c:h val="0.8918164153683066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Создано рабочих мест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mtClean="0"/>
                      <a:t>23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Ловозерский р-он</c:v>
                </c:pt>
                <c:pt idx="1">
                  <c:v>Терский р-н</c:v>
                </c:pt>
                <c:pt idx="2">
                  <c:v>г. Снежногорск</c:v>
                </c:pt>
                <c:pt idx="3">
                  <c:v>г. П. Зори</c:v>
                </c:pt>
                <c:pt idx="4">
                  <c:v>г. Апатиты</c:v>
                </c:pt>
                <c:pt idx="5">
                  <c:v>г. Кировск</c:v>
                </c:pt>
                <c:pt idx="6">
                  <c:v>г. Североморск</c:v>
                </c:pt>
                <c:pt idx="7">
                  <c:v>г.Мончегорск</c:v>
                </c:pt>
                <c:pt idx="8">
                  <c:v>Ковдорский р-н</c:v>
                </c:pt>
                <c:pt idx="9">
                  <c:v>Печенгский р-н</c:v>
                </c:pt>
                <c:pt idx="10">
                  <c:v>г. Кандалакша</c:v>
                </c:pt>
                <c:pt idx="11">
                  <c:v>г. Оленегорск</c:v>
                </c:pt>
                <c:pt idx="12">
                  <c:v>Кольский р-н</c:v>
                </c:pt>
                <c:pt idx="13">
                  <c:v>г. Мурманск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29</c:v>
                </c:pt>
              </c:numCache>
            </c:numRef>
          </c:val>
        </c:ser>
        <c:gapWidth val="44"/>
        <c:axId val="118302976"/>
        <c:axId val="118304768"/>
      </c:barChart>
      <c:catAx>
        <c:axId val="1183029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304768"/>
        <c:crosses val="autoZero"/>
        <c:lblAlgn val="l"/>
        <c:lblOffset val="10"/>
      </c:catAx>
      <c:valAx>
        <c:axId val="118304768"/>
        <c:scaling>
          <c:orientation val="minMax"/>
          <c:max val="30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302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0650074165933519"/>
          <c:y val="3.640443084671504E-2"/>
          <c:w val="0.52679882415467738"/>
          <c:h val="0.65432259663456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Установлена квота, раб. мест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    работодателей - 676  ед.</c:v>
                </c:pt>
                <c:pt idx="1">
                  <c:v>на 01.08.2015  работодателей - 650 ед.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1829</c:v>
                </c:pt>
                <c:pt idx="1">
                  <c:v>1545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Работает в счет квоты, чел.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1.5432098765432204E-2"/>
                  <c:y val="1.0887941647491317E-2"/>
                </c:manualLayout>
              </c:layout>
              <c:showVal val="1"/>
            </c:dLbl>
            <c:dLbl>
              <c:idx val="1"/>
              <c:layout>
                <c:manualLayout>
                  <c:x val="4.7667376297528524E-3"/>
                  <c:y val="-8.603380112236852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    работодателей - 676  ед.</c:v>
                </c:pt>
                <c:pt idx="1">
                  <c:v>на 01.08.2015  работодателей - 650 ед.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794</c:v>
                </c:pt>
                <c:pt idx="1">
                  <c:v>729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Вакансии в счет квоты, раб. мест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2.2582138020700412E-2"/>
                  <c:y val="-6.6890715846387831E-3"/>
                </c:manualLayout>
              </c:layout>
              <c:showVal val="1"/>
            </c:dLbl>
            <c:dLbl>
              <c:idx val="1"/>
              <c:layout>
                <c:manualLayout>
                  <c:x val="1.430021288925855E-2"/>
                  <c:y val="-3.3871575245027335E-7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    работодателей - 676  ед.</c:v>
                </c:pt>
                <c:pt idx="1">
                  <c:v>на 01.08.2015  работодателей - 650 ед.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598</c:v>
                </c:pt>
                <c:pt idx="1">
                  <c:v>562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Трудоустроено службой занятости по квоте, чел.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01.08.2014    работодателей - 676  ед.</c:v>
                </c:pt>
                <c:pt idx="1">
                  <c:v>на 01.08.2015  работодателей - 650 ед.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32</c:v>
                </c:pt>
                <c:pt idx="1">
                  <c:v>25</c:v>
                </c:pt>
              </c:numCache>
            </c:numRef>
          </c:val>
        </c:ser>
        <c:gapWidth val="68"/>
        <c:gapDepth val="423"/>
        <c:shape val="box"/>
        <c:axId val="118356608"/>
        <c:axId val="118448512"/>
        <c:axId val="0"/>
      </c:bar3DChart>
      <c:catAx>
        <c:axId val="11835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448512"/>
        <c:crosses val="autoZero"/>
        <c:auto val="1"/>
        <c:lblAlgn val="ctr"/>
        <c:lblOffset val="100"/>
      </c:catAx>
      <c:valAx>
        <c:axId val="118448512"/>
        <c:scaling>
          <c:orientation val="minMax"/>
          <c:max val="30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356608"/>
        <c:crosses val="autoZero"/>
        <c:crossBetween val="between"/>
        <c:majorUnit val="1000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0073210878845649"/>
          <c:y val="0.2133082079199177"/>
          <c:w val="0.29379816584930751"/>
          <c:h val="0.6183981694341657"/>
        </c:manualLayout>
      </c:layout>
      <c:txPr>
        <a:bodyPr/>
        <a:lstStyle/>
        <a:p>
          <a:pPr>
            <a:lnSpc>
              <a:spcPct val="100000"/>
            </a:lnSpc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0.35149</cdr:x>
      <cdr:y>0.03175</cdr:y>
    </cdr:from>
    <cdr:to>
      <cdr:x>0.43678</cdr:x>
      <cdr:y>0.15495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955293" y="144016"/>
          <a:ext cx="717115" cy="5588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dirty="0" smtClean="0">
              <a:latin typeface="Arial" pitchFamily="34" charset="0"/>
              <a:cs typeface="Arial" pitchFamily="34" charset="0"/>
            </a:rPr>
            <a:t>45%</a:t>
          </a:r>
          <a:endParaRPr lang="ru-RU" sz="17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8370-4E9C-44D5-8EAC-7A1205DEB1CB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2935A-8AB6-4BD4-87F6-47AE5912A2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26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095FB-4E6A-44AA-9479-5C22637550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3431"/>
            <a:ext cx="4984962" cy="44687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935A-8AB6-4BD4-87F6-47AE5912A26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171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935A-8AB6-4BD4-87F6-47AE5912A26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110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935A-8AB6-4BD4-87F6-47AE5912A26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328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935A-8AB6-4BD4-87F6-47AE5912A26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84484-0F10-4C2C-9416-1BE8C7524F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3431"/>
            <a:ext cx="4984962" cy="44687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1B57-F671-48A5-9EBF-AD1940982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ED08-C58C-4497-9AE2-60B3D60A06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 b="1" dirty="0" smtClean="0">
                <a:latin typeface="Century Gothic" pitchFamily="34" charset="0"/>
              </a:rPr>
              <a:t>ТРУДОУСТРОЙСТВО ИНВАЛИДОВ, В ТОМ ЧИСЛЕ НА </a:t>
            </a:r>
            <a:br>
              <a:rPr lang="ru-RU" sz="2300" b="1" dirty="0" smtClean="0">
                <a:latin typeface="Century Gothic" pitchFamily="34" charset="0"/>
              </a:rPr>
            </a:br>
            <a:r>
              <a:rPr lang="ru-RU" sz="2300" b="1" dirty="0" smtClean="0">
                <a:latin typeface="Century Gothic" pitchFamily="34" charset="0"/>
              </a:rPr>
              <a:t>ОБОРУДОВАННЫЕ (ОСНАЩЕННЫЕ) ДЛЯ НИХ РАБОЧИЕ </a:t>
            </a:r>
          </a:p>
          <a:p>
            <a:pPr algn="ctr"/>
            <a:r>
              <a:rPr lang="ru-RU" sz="2300" b="1" dirty="0" smtClean="0">
                <a:latin typeface="Century Gothic" pitchFamily="34" charset="0"/>
              </a:rPr>
              <a:t>МЕСТА</a:t>
            </a:r>
            <a:endParaRPr lang="ru-RU" sz="2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600" dirty="0" smtClean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 smtClean="0">
                <a:latin typeface="Century Gothic" pitchFamily="34" charset="0"/>
                <a:ea typeface="+mj-ea"/>
                <a:cs typeface="+mj-cs"/>
              </a:rPr>
              <a:t>Комитет по труду и занятости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600" dirty="0" smtClean="0">
                <a:latin typeface="Century Gothic" pitchFamily="34" charset="0"/>
                <a:ea typeface="+mj-ea"/>
                <a:cs typeface="+mj-cs"/>
              </a:rPr>
              <a:t>населения </a:t>
            </a:r>
            <a:r>
              <a:rPr lang="ru-RU" sz="1600" dirty="0">
                <a:latin typeface="Century Gothic" pitchFamily="34" charset="0"/>
                <a:ea typeface="+mj-ea"/>
                <a:cs typeface="+mj-cs"/>
              </a:rPr>
              <a:t>Мурманской области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solidFill>
                <a:srgbClr val="FF0000"/>
              </a:solidFill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934200" y="1071546"/>
            <a:ext cx="2209800" cy="7201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400" dirty="0" smtClean="0">
                <a:latin typeface="Century Gothic" pitchFamily="34" charset="0"/>
                <a:ea typeface="+mj-ea"/>
                <a:cs typeface="+mj-cs"/>
              </a:rPr>
              <a:t>28 </a:t>
            </a:r>
            <a:r>
              <a:rPr lang="ru-RU" sz="1400" smtClean="0">
                <a:latin typeface="Century Gothic" pitchFamily="34" charset="0"/>
                <a:ea typeface="+mj-ea"/>
                <a:cs typeface="+mj-cs"/>
              </a:rPr>
              <a:t>августа 2015  </a:t>
            </a:r>
            <a:endParaRPr lang="ru-RU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600" dirty="0" smtClean="0">
                <a:latin typeface="Century Gothic" pitchFamily="34" charset="0"/>
                <a:ea typeface="+mj-ea"/>
                <a:cs typeface="+mj-cs"/>
              </a:rPr>
              <a:t>г</a:t>
            </a:r>
            <a:r>
              <a:rPr lang="ru-RU" sz="1600" dirty="0">
                <a:latin typeface="Century Gothic" pitchFamily="34" charset="0"/>
                <a:ea typeface="+mj-ea"/>
                <a:cs typeface="+mj-cs"/>
              </a:rPr>
              <a:t>. Мурманск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778671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12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75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1B57-F671-48A5-9EBF-AD194098276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Gothic" pitchFamily="34" charset="0"/>
                <a:ea typeface="+mj-ea"/>
                <a:cs typeface="+mj-cs"/>
              </a:rPr>
              <a:t>ЗАСЕДАНИЕ СОВЕТА ПРИ ГУБЕРНАТОРЕ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Gothic" pitchFamily="34" charset="0"/>
                <a:ea typeface="+mj-ea"/>
                <a:cs typeface="+mj-cs"/>
              </a:rPr>
              <a:t>МУРМАНСКОЙ ОБЛАСТИ ПО ДЕЛАМ ИНВАЛИДОВ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8077200" cy="107154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atin typeface="+mj-lt"/>
                <a:ea typeface="+mj-ea"/>
                <a:cs typeface="+mj-cs"/>
              </a:rPr>
            </a:br>
            <a:r>
              <a:rPr lang="ru-RU" sz="2400" b="1" dirty="0"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atin typeface="+mj-lt"/>
                <a:ea typeface="+mj-ea"/>
                <a:cs typeface="+mj-cs"/>
              </a:rPr>
            </a:br>
            <a:r>
              <a:rPr lang="ru-RU" sz="6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ОСНОВНЫЕ ТРУДНОСТИ  ПО ОРГАНИЗАЦИИ РАБОТЫ В СОДЕЙСТВИИ ТРУДОУСТРОЙСТВУ ИНВАЛИДОВ, В ТОМ ЧИСЛЕ НА ОБОРУДОВАННЫЕ (ОСНАЩЕННЫЕ) ДЛЯ НИХ РАБОЧИЕ МЕСТА </a:t>
            </a:r>
            <a:endParaRPr lang="ru-RU" sz="6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</a:t>
            </a:r>
            <a:endParaRPr lang="ru-RU" sz="7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142984"/>
            <a:ext cx="428596" cy="928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0" y="1285860"/>
            <a:ext cx="357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4554"/>
            <a:ext cx="428625" cy="857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0" y="235743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00570"/>
            <a:ext cx="428595" cy="785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27" name="Прямоугольник 16"/>
          <p:cNvSpPr>
            <a:spLocks noChangeArrowheads="1"/>
          </p:cNvSpPr>
          <p:nvPr/>
        </p:nvSpPr>
        <p:spPr bwMode="auto">
          <a:xfrm>
            <a:off x="714348" y="3429000"/>
            <a:ext cx="821537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Объективные </a:t>
            </a:r>
            <a:r>
              <a:rPr lang="ru-RU" sz="1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трудности 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подбора кандидата для трудоустройства на освободившееся оборудованное (оснащенное) рабочее место, т.к. первоначально это рабочее место создавалось под конкретного инвалида с учетом его индивидуальных способностей и возможностей, рекомендаций ИПР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28" name="Прямоугольник 17"/>
          <p:cNvSpPr>
            <a:spLocks noChangeArrowheads="1"/>
          </p:cNvSpPr>
          <p:nvPr/>
        </p:nvSpPr>
        <p:spPr bwMode="auto">
          <a:xfrm>
            <a:off x="642910" y="1142984"/>
            <a:ext cx="828680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Отсутствие </a:t>
            </a:r>
            <a:r>
              <a:rPr lang="ru-RU" sz="1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конкретных 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трудовых рекомендаций ИПР по доступным </a:t>
            </a:r>
            <a:r>
              <a:rPr lang="ru-RU" sz="1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условиям и видам труда, вариантам возможного 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трудоустройства и профессионального </a:t>
            </a:r>
            <a:r>
              <a:rPr lang="ru-RU" sz="1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обучения для инвалидов </a:t>
            </a:r>
            <a:r>
              <a:rPr lang="en-US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I-II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группы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58214" y="614364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A97ED08-C58C-4497-9AE2-60B3D60A060C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0" y="3929066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2285992"/>
            <a:ext cx="8215370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Длительные сроки получения инвалидом трудовых рекомендаций ИПР (необходимость разработки новой ИПР), что в условиях конъюнктуры (спрос, предложение) рынка труда снижает эффективность (оперативность) работы  в подборе вариантов подходящей работы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4500570"/>
            <a:ext cx="8215370" cy="7848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Отсутствие требований к специальным рабочим местам для инвалидов по общему заболеванию, которые в общей численности обратившихся и состоящих на учете инвалидов (включая инвалидов с детства) составляют до 95%. 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501090" y="6357958"/>
            <a:ext cx="419104" cy="2381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3357562"/>
            <a:ext cx="428596" cy="785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 rot="10800000" flipV="1">
            <a:off x="0" y="3526156"/>
            <a:ext cx="438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 rot="10800000" flipV="1">
            <a:off x="0" y="4490504"/>
            <a:ext cx="357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850" y="5181600"/>
            <a:ext cx="8591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Благодарю за внимание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588125" y="1285860"/>
            <a:ext cx="2555875" cy="116185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. Мурманск</a:t>
            </a:r>
          </a:p>
          <a:p>
            <a:pPr marL="342900" indent="-342900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endParaRPr lang="ru-RU" sz="1700" dirty="0">
              <a:latin typeface="Calibri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Calibri" pitchFamily="34" charset="0"/>
              </a:rPr>
              <a:t>37</a:t>
            </a:r>
          </a:p>
        </p:txBody>
      </p:sp>
      <p:pic>
        <p:nvPicPr>
          <p:cNvPr id="1434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063" y="5845175"/>
            <a:ext cx="16589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49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ЗАНЯТОСТЬ ИНВАЛИДОВ В МУРМАНСКОЙ ОБЛАСТИ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1B57-F671-48A5-9EBF-AD19409827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4" name="Содержимое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68090596"/>
              </p:ext>
            </p:extLst>
          </p:nvPr>
        </p:nvGraphicFramePr>
        <p:xfrm>
          <a:off x="395536" y="1052736"/>
          <a:ext cx="8358247" cy="41764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{5C22544A-7EE6-4342-B048-85BDC9FD1C3A}</a:tableStyleId>
              </a:tblPr>
              <a:tblGrid>
                <a:gridCol w="3024336"/>
                <a:gridCol w="3096344"/>
                <a:gridCol w="2237567"/>
              </a:tblGrid>
              <a:tr h="111696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Население Мурманской области составляет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766300 человек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9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Имеют инвалидность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- 33956 человек, в т.ч.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трудоспособного возраста 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12793 человека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работающие инвалиды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4992 человека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дети- инвалиды – 2297 человек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501090" y="6500834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279625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338846" cy="66916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РЕЗУЛЬТАТЫ ОСВИДЕТЕЛЬСТВОВАНИЙ УЧРЕЖДЕНИЯМИ</a:t>
            </a:r>
            <a:b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МЕДИКО-СОЦИАЛЬНОЙ ЭКСПЕРТИЗЫ ГРАЖДАН НА ПРЕДМЕТ</a:t>
            </a:r>
            <a:b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УСТАНОВЛЕНИЯ ИНВАЛИДНОСТИ (человек)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9876557"/>
              </p:ext>
            </p:extLst>
          </p:nvPr>
        </p:nvGraphicFramePr>
        <p:xfrm>
          <a:off x="285720" y="1000106"/>
          <a:ext cx="4646320" cy="278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934"/>
                <a:gridCol w="597386"/>
              </a:tblGrid>
              <a:tr h="581607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ПОЛУЧИЛИ</a:t>
                      </a:r>
                      <a:r>
                        <a:rPr lang="ru-RU" sz="1400" b="1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ТРУДОВЫЕ РЕКОМЕНДАЦИИ 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ЗА 7 МЕСЯЦЕВ В 2015 ГОДУ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60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Переосвидетельствовано из них подтверждена инвалидность)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Получили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ИПР с рекомендациями по трудоустройству, всего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3596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 </a:t>
                      </a:r>
                      <a:r>
                        <a:rPr lang="ru-RU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группа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08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II</a:t>
                      </a:r>
                      <a:r>
                        <a:rPr lang="ru-RU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группа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08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III</a:t>
                      </a:r>
                      <a:r>
                        <a:rPr lang="ru-RU" sz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группа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1877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969053"/>
              </p:ext>
            </p:extLst>
          </p:nvPr>
        </p:nvGraphicFramePr>
        <p:xfrm>
          <a:off x="179512" y="4016714"/>
          <a:ext cx="8208912" cy="23798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chemeClr val="tx2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175011"/>
                <a:gridCol w="6033901"/>
              </a:tblGrid>
              <a:tr h="4416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ИНДИВИДУАЛЬНАЯ ПРОГРАММА РЕАБИЛИТАЦИИ ИНВАЛИДА (ИПР)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7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рекомендации по условиям и видам труда, обязательные для выполнения органами исполнительной власти и работодателями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0964">
                <a:tc>
                  <a:txBody>
                    <a:bodyPr/>
                    <a:lstStyle/>
                    <a:p>
                      <a:pPr lvl="0" algn="ctr"/>
                      <a:r>
                        <a:rPr lang="en-US" sz="1200" u="sng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III</a:t>
                      </a:r>
                      <a:r>
                        <a:rPr lang="ru-RU" sz="1200" u="sng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группа</a:t>
                      </a:r>
                    </a:p>
                    <a:p>
                      <a:pPr lvl="0"/>
                      <a:r>
                        <a:rPr lang="ru-RU" sz="1200" u="none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●  как правило - в</a:t>
                      </a:r>
                      <a:r>
                        <a:rPr lang="ru-RU" sz="1200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озможность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работы </a:t>
                      </a:r>
                      <a:r>
                        <a:rPr lang="ru-RU" sz="1200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по  прежней профессии, с ограничениями в соответствии с ИПР.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u="sng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I</a:t>
                      </a:r>
                      <a:r>
                        <a:rPr lang="ru-RU" sz="1200" u="sng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и </a:t>
                      </a:r>
                      <a:r>
                        <a:rPr lang="en-US" sz="1200" u="sng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II</a:t>
                      </a:r>
                      <a:r>
                        <a:rPr lang="ru-RU" sz="1200" u="sng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группа</a:t>
                      </a:r>
                    </a:p>
                    <a:p>
                      <a:pPr lvl="0"/>
                      <a:r>
                        <a:rPr lang="ru-RU" sz="12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●</a:t>
                      </a:r>
                      <a:r>
                        <a:rPr lang="ru-RU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 в подавляющем большинстве случаев - исключение возможности работать  по прежней профессии (до наступления инвалидности)</a:t>
                      </a:r>
                      <a:r>
                        <a:rPr lang="en-US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;</a:t>
                      </a:r>
                      <a:endParaRPr lang="ru-RU" sz="1200" u="none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lvl="0"/>
                      <a:r>
                        <a:rPr lang="ru-RU" sz="12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●</a:t>
                      </a:r>
                      <a:r>
                        <a:rPr lang="ru-RU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 специальные условия труда  (специальные рабочие места)</a:t>
                      </a:r>
                      <a:r>
                        <a:rPr lang="en-US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;</a:t>
                      </a:r>
                      <a:endParaRPr lang="ru-RU" sz="1200" u="none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lvl="0"/>
                      <a:r>
                        <a:rPr lang="ru-RU" sz="12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●</a:t>
                      </a:r>
                      <a:r>
                        <a:rPr lang="en-US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надомный труд</a:t>
                      </a:r>
                      <a:r>
                        <a:rPr lang="en-US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;</a:t>
                      </a:r>
                      <a:endParaRPr lang="ru-RU" sz="1200" u="none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lvl="0"/>
                      <a:r>
                        <a:rPr lang="ru-RU" sz="12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●</a:t>
                      </a:r>
                      <a:r>
                        <a:rPr lang="ru-RU" sz="1200" u="none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 работа на специализированных предприятиях инвалидов.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501090" y="6500834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graphicFrame>
        <p:nvGraphicFramePr>
          <p:cNvPr id="9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587831"/>
              </p:ext>
            </p:extLst>
          </p:nvPr>
        </p:nvGraphicFramePr>
        <p:xfrm>
          <a:off x="5134384" y="1700808"/>
          <a:ext cx="336670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57146" y="1159877"/>
            <a:ext cx="33501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01.08.2015  НА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ЧЕТЕ В КАЧЕСТВЕ БЕЗРАБОТНЫХ СОСТОИТ 581 ИНВАЛИД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7146" y="836711"/>
            <a:ext cx="335017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ГРУППАМ ИНВАЛИДНОСТИ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3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8501090" y="6500834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5827916"/>
              </p:ext>
            </p:extLst>
          </p:nvPr>
        </p:nvGraphicFramePr>
        <p:xfrm>
          <a:off x="395536" y="764704"/>
          <a:ext cx="84079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156403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ТРУДОУСТРОЙСТВО ИНВАЛИДОВ (человек)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6402593"/>
            <a:ext cx="7872288" cy="3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312631"/>
              </p:ext>
            </p:extLst>
          </p:nvPr>
        </p:nvGraphicFramePr>
        <p:xfrm>
          <a:off x="215071" y="5382103"/>
          <a:ext cx="8568952" cy="9903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chemeClr val="accent1"/>
                  </a:outerShdw>
                </a:effectLst>
                <a:tableStyleId>{5C22544A-7EE6-4342-B048-85BDC9FD1C3A}</a:tableStyleId>
              </a:tblPr>
              <a:tblGrid>
                <a:gridCol w="8568952"/>
              </a:tblGrid>
              <a:tr h="318388">
                <a:tc>
                  <a:txBody>
                    <a:bodyPr/>
                    <a:lstStyle/>
                    <a:p>
                      <a:pPr algn="l"/>
                      <a:r>
                        <a:rPr lang="ru-RU" sz="16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  обратившихся инвалидов</a:t>
                      </a:r>
                      <a:r>
                        <a:rPr lang="ru-RU" sz="16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от 40 до 55 лет – 68%</a:t>
                      </a:r>
                      <a:endParaRPr lang="ru-RU" sz="1600" b="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sng" dirty="0" smtClean="0">
                          <a:latin typeface="Arial" pitchFamily="34" charset="0"/>
                          <a:cs typeface="Arial" pitchFamily="34" charset="0"/>
                        </a:rPr>
                        <a:t>Доля женщин  из  числа  обратившихся  инвалидов   – 36%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безработных инвалидов от всех безработных граждан,</a:t>
                      </a:r>
                      <a:r>
                        <a:rPr lang="ru-RU" sz="15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состоящих на учете – 6%</a:t>
                      </a:r>
                      <a:endParaRPr lang="ru-RU" sz="15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0"/>
          <p:cNvSpPr txBox="1"/>
          <p:nvPr/>
        </p:nvSpPr>
        <p:spPr>
          <a:xfrm>
            <a:off x="6804248" y="908720"/>
            <a:ext cx="648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43%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57148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ТРУДОУСТРОЙСТВО ИНВАЛИДОВ ПО ГРУППАМ  ИНВАЛИДНОСТИ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8501090" y="6500834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238507"/>
              </p:ext>
            </p:extLst>
          </p:nvPr>
        </p:nvGraphicFramePr>
        <p:xfrm>
          <a:off x="683568" y="1052736"/>
          <a:ext cx="388843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86826482"/>
              </p:ext>
            </p:extLst>
          </p:nvPr>
        </p:nvGraphicFramePr>
        <p:xfrm>
          <a:off x="4427984" y="980728"/>
          <a:ext cx="407310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348808"/>
              </p:ext>
            </p:extLst>
          </p:nvPr>
        </p:nvGraphicFramePr>
        <p:xfrm>
          <a:off x="0" y="642918"/>
          <a:ext cx="9144000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lang="ru-RU" sz="1500" baseline="0" dirty="0" smtClean="0">
                          <a:latin typeface="Arial" pitchFamily="34" charset="0"/>
                          <a:cs typeface="Arial" pitchFamily="34" charset="0"/>
                        </a:rPr>
                        <a:t> СОСТОЯНИЮ НА 1 АВГУСТА  2014 ГОДА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7513336"/>
              </p:ext>
            </p:extLst>
          </p:nvPr>
        </p:nvGraphicFramePr>
        <p:xfrm>
          <a:off x="0" y="3571876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lang="ru-RU" sz="1500" baseline="0" dirty="0" smtClean="0">
                          <a:latin typeface="Arial" pitchFamily="34" charset="0"/>
                          <a:cs typeface="Arial" pitchFamily="34" charset="0"/>
                        </a:rPr>
                        <a:t> СОСТОЯНИЮ НА 1 АВГУСТА  2015 ГОДА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4523954"/>
              </p:ext>
            </p:extLst>
          </p:nvPr>
        </p:nvGraphicFramePr>
        <p:xfrm>
          <a:off x="683568" y="4005064"/>
          <a:ext cx="381642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Содержимое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1833751"/>
              </p:ext>
            </p:extLst>
          </p:nvPr>
        </p:nvGraphicFramePr>
        <p:xfrm>
          <a:off x="4644008" y="3881556"/>
          <a:ext cx="395389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СОДЕЙСТВИЕ ЗАНЯТОСТИ ИНВАЛИДОВ (человек)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05014" cy="365125"/>
          </a:xfrm>
        </p:spPr>
        <p:txBody>
          <a:bodyPr/>
          <a:lstStyle/>
          <a:p>
            <a:fld id="{4A97ED08-C58C-4497-9AE2-60B3D60A060C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572528" y="6429396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9880779"/>
              </p:ext>
            </p:extLst>
          </p:nvPr>
        </p:nvGraphicFramePr>
        <p:xfrm>
          <a:off x="342828" y="980728"/>
          <a:ext cx="8117603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503"/>
                <a:gridCol w="1531933"/>
                <a:gridCol w="1512167"/>
              </a:tblGrid>
              <a:tr h="433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МЕРОПРИЯТИЯ</a:t>
                      </a:r>
                      <a:r>
                        <a:rPr lang="ru-RU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ПО СОДЕЙСТВИЮ ЗАНЯТОСТИ ИНВАЛИДОВ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месяцев 2015</a:t>
                      </a:r>
                      <a:endParaRPr lang="ru-RU" dirty="0"/>
                    </a:p>
                  </a:txBody>
                  <a:tcPr/>
                </a:tc>
              </a:tr>
              <a:tr h="3154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ОБРАТИЛОСЬ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660</a:t>
                      </a:r>
                      <a:endParaRPr lang="ru-RU" dirty="0"/>
                    </a:p>
                  </a:txBody>
                  <a:tcPr/>
                </a:tc>
              </a:tr>
              <a:tr h="3040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ТРУДОУСТРОЕНО</a:t>
                      </a:r>
                      <a:r>
                        <a:rPr lang="ru-RU" sz="1400" baseline="0" dirty="0" smtClean="0"/>
                        <a:t> ВСЕГО В</a:t>
                      </a:r>
                    </a:p>
                    <a:p>
                      <a:r>
                        <a:rPr lang="ru-RU" sz="1400" baseline="0" dirty="0" smtClean="0"/>
                        <a:t>ТОМ ЧИСЛЕ :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НА ВРЕМЕННЫЕ РАБОТЫ С МАТЕРИАЛЬНОЙ             ПОДДЕРЖКОЙ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</a:t>
                      </a:r>
                      <a:endParaRPr lang="ru-RU" dirty="0"/>
                    </a:p>
                  </a:txBody>
                  <a:tcPr/>
                </a:tc>
              </a:tr>
              <a:tr h="2925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НА ОБЩЕСТВЕННЫЕ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  <a:tr h="2868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НА КВОТИРОВАННЫЕ РАБОЧИЕ МЕСТА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4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ТРУДОУСТРОЙСТВА</a:t>
                      </a:r>
                      <a:r>
                        <a:rPr lang="ru-RU" sz="1400" baseline="0" dirty="0" smtClean="0"/>
                        <a:t> (от обращений,  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</a:tr>
              <a:tr h="341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ПОЛУЧИЛИ</a:t>
                      </a:r>
                      <a:r>
                        <a:rPr lang="ru-RU" sz="1400" baseline="0" dirty="0" smtClean="0"/>
                        <a:t> УСЛУГИ ПО ПРОФОРИЕНТАЦИИ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</a:t>
                      </a:r>
                      <a:endParaRPr lang="ru-RU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ПОЛУЧИЛИ УСЛУГИ</a:t>
                      </a:r>
                      <a:r>
                        <a:rPr lang="ru-RU" sz="1400" baseline="0" dirty="0" smtClean="0"/>
                        <a:t> ПО ПСИХОЛОГИЧЕСКОЙ ПОДДЕРЖКЕ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/>
                </a:tc>
              </a:tr>
              <a:tr h="258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ПОЛУЧИЛИ УСЛУГИ ПО СОЦИАЛЬНОЙ АДАПТАЦИИ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2525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ПРИСТУПИЛИ К ПРОФЕССИОНАЛЬНОМУ ОБУЧЕНИЮ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ОТКРЫЛИ</a:t>
                      </a:r>
                      <a:r>
                        <a:rPr lang="ru-RU" sz="1400" baseline="0" dirty="0" smtClean="0"/>
                        <a:t> СОБСТВЕННОЕ ДЕЛО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1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1038" cy="785794"/>
          </a:xfrm>
        </p:spPr>
        <p:txBody>
          <a:bodyPr>
            <a:noAutofit/>
          </a:bodyPr>
          <a:lstStyle/>
          <a:p>
            <a:pPr algn="l"/>
            <a:r>
              <a:rPr lang="ru-RU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ПРОГРАММА ДОПОЛНИТЕЛЬНЫХ МЕРОПРИЯТИЙ ПО СОДЕЙСТВИЮ </a:t>
            </a:r>
            <a:br>
              <a:rPr lang="ru-RU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ТРУДОУСТРОЙСТВЕ НЕЗАНЯТЫХ ИНВАЛИДОВ НА 2014-2015 ГГ.</a:t>
            </a:r>
            <a:endParaRPr lang="ru-RU" sz="17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4341788"/>
              </p:ext>
            </p:extLst>
          </p:nvPr>
        </p:nvGraphicFramePr>
        <p:xfrm>
          <a:off x="428596" y="1214423"/>
          <a:ext cx="8301038" cy="539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8301038"/>
              </a:tblGrid>
              <a:tr h="45768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ЦЕЛЬ ПРОГРАММЫ</a:t>
                      </a:r>
                    </a:p>
                    <a:p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165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возможностей трудоустройства незанятых инвалидов через реализацию мероприятия по содействию в трудоустройстве незанятых инвалидов на оборудованные (оснащенные) для них рабочие места, в том числе специальные.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 ПОКАЗАТЕЛИ  ПРОГРАММЫ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just"/>
                      <a:endParaRPr lang="ru-RU" sz="16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Оборудование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(оснащение) или создание 160 рабочих мест, в том числе: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- в 2015 году – 80 рабочих мест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(размер возмещения затрат на оборудование 1 рабочего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места - 81,2 тыс. рублей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- в 2014 году – 80 рабочих мест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(размер возмещения затрат на оборудование 1 рабочего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места – 79,7 тыс. рублей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just"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3364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8358214" y="6357958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143372" y="1071546"/>
            <a:ext cx="4643470" cy="542928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1071546"/>
            <a:ext cx="3714776" cy="557216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92867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НА 01.08.2015 СОЗДАНО 48 ОБОРУДОВАННЫХ РАБОЧИХ МЕСТ </a:t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ДЛЯ ТРУДОУСТРОЙСТВА ИНВАЛИДОВ ПО ОКВЭД И МУНИЦИПАЛЬНЫМ ОБРАЗОВАНИЯМ</a:t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9781419"/>
              </p:ext>
            </p:extLst>
          </p:nvPr>
        </p:nvGraphicFramePr>
        <p:xfrm>
          <a:off x="293933" y="1000108"/>
          <a:ext cx="428628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7ED08-C58C-4497-9AE2-60B3D60A06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572528" y="6500834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790389675"/>
              </p:ext>
            </p:extLst>
          </p:nvPr>
        </p:nvGraphicFramePr>
        <p:xfrm>
          <a:off x="4000496" y="1214422"/>
          <a:ext cx="457203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85720" y="928670"/>
            <a:ext cx="3714776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ВИДЫ ЭКОНОМИЧЕСКОЙ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ДЕЯТЕЛЬНОСТИ, %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372" y="928670"/>
            <a:ext cx="464347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ОБРАЗОВАНИЕ, ед.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406676" cy="40582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КВОТИРОВАНИЕ РАБОЧИХ МЕСТ ДЛЯ ИНВАЛИДОВ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ED08-C58C-4497-9AE2-60B3D60A060C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6816466"/>
              </p:ext>
            </p:extLst>
          </p:nvPr>
        </p:nvGraphicFramePr>
        <p:xfrm>
          <a:off x="214282" y="428604"/>
          <a:ext cx="825014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29548129"/>
              </p:ext>
            </p:extLst>
          </p:nvPr>
        </p:nvGraphicFramePr>
        <p:xfrm>
          <a:off x="330076" y="3717032"/>
          <a:ext cx="8202364" cy="385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0957" y="3238802"/>
            <a:ext cx="3609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КОНТРОЛЬ ВЫПОЛНЕНИЯ КВОТЫ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532440" y="6453336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732</Words>
  <Application>Microsoft Office PowerPoint</Application>
  <PresentationFormat>Экран (4:3)</PresentationFormat>
  <Paragraphs>196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РЕЗУЛЬТАТЫ ОСВИДЕТЕЛЬСТВОВАНИЙ УЧРЕЖДЕНИЯМИ МЕДИКО-СОЦИАЛЬНОЙ ЭКСПЕРТИЗЫ ГРАЖДАН НА ПРЕДМЕТ УСТАНОВЛЕНИЯ ИНВАЛИДНОСТИ (человек) </vt:lpstr>
      <vt:lpstr>Слайд 4</vt:lpstr>
      <vt:lpstr>ТРУДОУСТРОЙСТВО ИНВАЛИДОВ ПО ГРУППАМ  ИНВАЛИДНОСТИ</vt:lpstr>
      <vt:lpstr>СОДЕЙСТВИЕ ЗАНЯТОСТИ ИНВАЛИДОВ (человек)</vt:lpstr>
      <vt:lpstr>ПРОГРАММА ДОПОЛНИТЕЛЬНЫХ МЕРОПРИЯТИЙ ПО СОДЕЙСТВИЮ  В ТРУДОУСТРОЙСТВЕ НЕЗАНЯТЫХ ИНВАЛИДОВ НА 2014-2015 ГГ.</vt:lpstr>
      <vt:lpstr>    НА 01.08.2015 СОЗДАНО 48 ОБОРУДОВАННЫХ РАБОЧИХ МЕСТ  ДЛЯ ТРУДОУСТРОЙСТВА ИНВАЛИДОВ ПО ОКВЭД И МУНИЦИПАЛЬНЫМ ОБРАЗОВАНИЯМ   </vt:lpstr>
      <vt:lpstr>КВОТИРОВАНИЕ РАБОЧИХ МЕСТ ДЛЯ ИНВАЛИДОВ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ЗАНЯТОСТЬ ИНВАЛИДОВ</dc:title>
  <dc:creator>User</dc:creator>
  <cp:lastModifiedBy>Зарецкая</cp:lastModifiedBy>
  <cp:revision>839</cp:revision>
  <cp:lastPrinted>2015-08-21T12:13:16Z</cp:lastPrinted>
  <dcterms:created xsi:type="dcterms:W3CDTF">2011-09-28T12:46:22Z</dcterms:created>
  <dcterms:modified xsi:type="dcterms:W3CDTF">2015-08-25T14:44:54Z</dcterms:modified>
</cp:coreProperties>
</file>